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1" r:id="rId12"/>
    <p:sldId id="312" r:id="rId13"/>
    <p:sldId id="313" r:id="rId14"/>
    <p:sldId id="314" r:id="rId15"/>
    <p:sldId id="315" r:id="rId16"/>
    <p:sldId id="310" r:id="rId17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pos="5881" userDrawn="1">
          <p15:clr>
            <a:srgbClr val="A4A3A4"/>
          </p15:clr>
        </p15:guide>
        <p15:guide id="5" orient="horz" pos="958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1005" userDrawn="1">
          <p15:clr>
            <a:srgbClr val="A4A3A4"/>
          </p15:clr>
        </p15:guide>
        <p15:guide id="8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29"/>
    <a:srgbClr val="5CB2BF"/>
    <a:srgbClr val="59B589"/>
    <a:srgbClr val="F0C661"/>
    <a:srgbClr val="EEA95D"/>
    <a:srgbClr val="E57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18" y="108"/>
      </p:cViewPr>
      <p:guideLst>
        <p:guide orient="horz" pos="2160"/>
        <p:guide pos="3840"/>
        <p:guide pos="506"/>
        <p:guide pos="5881"/>
        <p:guide orient="horz" pos="958"/>
        <p:guide orient="horz" pos="3725"/>
        <p:guide pos="1005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963AAB-5EF0-4C04-92B2-9CB13FD28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1B3B6EC-C108-40FB-8068-C1F8BC8DF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DDFF6C-8EF7-4B01-A4BF-C1F15941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C984C9-E9CB-4203-A607-4B40071D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6EBB53-F083-40C4-9A1D-76BB6CAE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74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4A8BF9-0AC5-4F43-B34C-BD11D478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B8D75A9-A9F7-42C9-A731-75DEFEB10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BC25C9-1C8E-4599-99A8-5FDA29AD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A9E86B-BD30-4B92-A426-B6EF9516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3285E1-298F-45DF-AC16-7833B9FC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92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CD1FFAA-E1F6-4456-8873-13B5C3ECF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145B1C-5918-4BF2-B153-3D0CE39AA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DC375C-45D5-49F8-B423-A74E7FD9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E7D277-6EDE-418E-A595-4A6F99FE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0D12B4-D0E4-41FA-B827-478A9010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31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E3411F-12C2-4942-A821-E7322CA8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58"/>
            <a:ext cx="10515600" cy="94588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529"/>
                </a:solidFill>
                <a:latin typeface="이화체" panose="02000300000000000000" pitchFamily="2" charset="-127"/>
                <a:ea typeface="이화체" panose="020003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947445-1518-4250-B70F-C1CD0084E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7"/>
            <a:ext cx="10515600" cy="4597545"/>
          </a:xfrm>
        </p:spPr>
        <p:txBody>
          <a:bodyPr/>
          <a:lstStyle>
            <a:lvl1pPr marL="0" indent="0">
              <a:buNone/>
              <a:defRPr>
                <a:latin typeface="이화체" panose="02000300000000000000" pitchFamily="2" charset="-127"/>
                <a:ea typeface="이화체" panose="02000300000000000000" pitchFamily="2" charset="-127"/>
              </a:defRPr>
            </a:lvl1pPr>
            <a:lvl2pPr>
              <a:defRPr>
                <a:latin typeface="이화체" panose="02000300000000000000" pitchFamily="2" charset="-127"/>
                <a:ea typeface="이화체" panose="02000300000000000000" pitchFamily="2" charset="-127"/>
              </a:defRPr>
            </a:lvl2pPr>
            <a:lvl3pPr>
              <a:defRPr>
                <a:latin typeface="이화체" panose="02000300000000000000" pitchFamily="2" charset="-127"/>
                <a:ea typeface="이화체" panose="02000300000000000000" pitchFamily="2" charset="-127"/>
              </a:defRPr>
            </a:lvl3pPr>
            <a:lvl4pPr>
              <a:defRPr>
                <a:latin typeface="이화체" panose="02000300000000000000" pitchFamily="2" charset="-127"/>
                <a:ea typeface="이화체" panose="02000300000000000000" pitchFamily="2" charset="-127"/>
              </a:defRPr>
            </a:lvl4pPr>
            <a:lvl5pPr>
              <a:defRPr>
                <a:latin typeface="이화체" panose="02000300000000000000" pitchFamily="2" charset="-127"/>
                <a:ea typeface="이화체" panose="020003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FEB1DB-C12E-418A-B2D5-221186C0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081885-84FC-41AD-AC5A-7130A1BE5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C510B7-DFFF-4BD0-8375-EC25D9B8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1EBC885-4A3A-4BCF-9C78-A455DEE30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6" b="73287"/>
          <a:stretch/>
        </p:blipFill>
        <p:spPr>
          <a:xfrm>
            <a:off x="0" y="6362950"/>
            <a:ext cx="12191999" cy="4950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7A01E1-3640-4E9D-BB32-BD4A6ED81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08" y="6401241"/>
            <a:ext cx="3240002" cy="432000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EC4FBF8-142E-4204-8DD9-CD1EAE7035E3}"/>
              </a:ext>
            </a:extLst>
          </p:cNvPr>
          <p:cNvCxnSpPr/>
          <p:nvPr userDrawn="1"/>
        </p:nvCxnSpPr>
        <p:spPr>
          <a:xfrm>
            <a:off x="0" y="1128099"/>
            <a:ext cx="12192000" cy="0"/>
          </a:xfrm>
          <a:prstGeom prst="line">
            <a:avLst/>
          </a:prstGeom>
          <a:ln w="57150">
            <a:solidFill>
              <a:srgbClr val="00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63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B27474-E5BE-4459-9DD7-8A9AC5EC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E3713A-A576-4248-B857-409B7623C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AC39F6-70C8-414E-AD98-3316F07D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95E1E9-9A11-4563-83B1-2B311D3D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FFD386-0826-4FF0-9D9A-8347415D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19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67224E-AD3E-46BC-BB2E-EDC8EE06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799B2E-B9B5-42B6-99C8-E9CD85E85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65C58D5-6C71-44E0-8F15-D2EDC225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5A4274-2E31-4848-8651-CFF34693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61F272-55EB-46AE-BF5E-A133CA6C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C2C6D1-2E37-46D8-8D5A-EC8D45D4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15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914D44-BB76-4DDB-BACD-760A7645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12D18B-15D8-4C03-A3C9-76FB0296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AAE777-AE41-449B-AB03-94790225F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3FA67B6-918A-49D3-B6B4-064BDF889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649AF3-6C11-41B0-BDF5-92CE2144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9E8BD8-9831-4D69-8763-CBC70BAC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6AC7EBD-E9FA-434B-A05A-01DEC1C5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F1FB90D-27F9-48E5-A7BF-96E92E96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35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420C77-721A-4A59-934D-C7614298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CCADFEF-898A-4743-BC87-D21B56C4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FFB11A-ACB6-4322-B0D1-E7E133CF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2E44111-04A0-4EBA-B943-8D9B0D94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50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FD7C6C8-91B1-4BF0-A79C-790AF63D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97B87BE-5472-4591-8A17-B6BB6370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FE5549-CC2C-420E-8E48-EB8705C0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92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618D1D-B4DC-4B56-9A3E-B55DA02B4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C29E11-58ED-466B-B9F1-EC51A7B4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F354E4F-C2D7-4CA8-BBBC-56630BABB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8B1094-A14D-475B-B71A-95BD3DD2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EA4763-F1D6-4F42-BE5C-847AF086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A507D5-4E6B-4509-BCE2-436F9E42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32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449FE-9507-46E0-808F-F3CA2FBF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7BA9CC6-42FE-459C-94BC-12E39004E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300654-9449-4DE2-B98A-A0E4A0AA4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1E66A8-AD30-478A-A6A8-7D3882AA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8BAC0A-260C-43B7-B320-BC52D476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F07E71-F849-4717-A9A9-435CA123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0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1B84427-1568-4548-9F12-ADED85A2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1203C4-A9F0-41E7-BB76-EBA18DD43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1249D5-8EE0-48B3-8D4F-EDA24A325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681E50-2981-4B41-AE02-4382628AD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5F2992-6A46-49D0-86BE-93350CB85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C920-3BAF-4B87-AFF4-9EA49B1FDA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72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F285CC6-370D-49FA-B70F-BCF3BB3F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5158"/>
            <a:ext cx="12192000" cy="466445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1F8AF89-6354-44D3-9183-0F0372686D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4201" b="5158"/>
          <a:stretch/>
        </p:blipFill>
        <p:spPr>
          <a:xfrm>
            <a:off x="0" y="8312"/>
            <a:ext cx="12192000" cy="685825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7B0950-55A6-4232-9E9D-10BC0A35A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2" b="100000" l="0" r="100000">
                        <a14:foregroundMark x1="36398" y1="24324" x2="37165" y2="50579"/>
                        <a14:foregroundMark x1="23755" y1="20463" x2="72414" y2="81853"/>
                        <a14:foregroundMark x1="43295" y1="15444" x2="73563" y2="77606"/>
                        <a14:foregroundMark x1="70498" y1="24324" x2="77395" y2="74131"/>
                        <a14:foregroundMark x1="56322" y1="6564" x2="73946" y2="69112"/>
                        <a14:foregroundMark x1="78927" y1="27799" x2="78161" y2="71042"/>
                        <a14:foregroundMark x1="80843" y1="41699" x2="80077" y2="71042"/>
                        <a14:foregroundMark x1="28352" y1="35521" x2="23755" y2="77220"/>
                        <a14:foregroundMark x1="17625" y1="31660" x2="14559" y2="71042"/>
                        <a14:foregroundMark x1="23755" y1="25483" x2="25287" y2="82625"/>
                        <a14:foregroundMark x1="35249" y1="44402" x2="33716" y2="92278"/>
                        <a14:foregroundMark x1="41379" y1="45560" x2="40613" y2="87645"/>
                        <a14:foregroundMark x1="46360" y1="40541" x2="54789" y2="92664"/>
                        <a14:foregroundMark x1="58621" y1="47490" x2="65134" y2="88803"/>
                        <a14:foregroundMark x1="57088" y1="45560" x2="47893" y2="73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59" y="5189995"/>
            <a:ext cx="1060681" cy="1050203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5768F7E-782D-4076-8210-58139697B1CA}"/>
              </a:ext>
            </a:extLst>
          </p:cNvPr>
          <p:cNvSpPr txBox="1"/>
          <p:nvPr/>
        </p:nvSpPr>
        <p:spPr>
          <a:xfrm>
            <a:off x="3110561" y="3378122"/>
            <a:ext cx="5986743" cy="57049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3300" spc="-201" dirty="0">
                <a:solidFill>
                  <a:srgbClr val="FFFFFF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EWHA WOMANS UNIVERSITY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2ADCE4E-8CC4-4F1E-8CEF-48BE65191A3C}"/>
              </a:ext>
            </a:extLst>
          </p:cNvPr>
          <p:cNvSpPr txBox="1"/>
          <p:nvPr/>
        </p:nvSpPr>
        <p:spPr>
          <a:xfrm>
            <a:off x="4340203" y="4122243"/>
            <a:ext cx="3515038" cy="38446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2201" spc="-99" dirty="0">
                <a:solidFill>
                  <a:srgbClr val="FFFFFF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College of Nursing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EFF0CA5-746F-430D-8B8F-54142F176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307" y="4122242"/>
            <a:ext cx="3390831" cy="12402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35EAB1FF-AF21-4394-BE5C-7DF0A14CE134}"/>
              </a:ext>
            </a:extLst>
          </p:cNvPr>
          <p:cNvCxnSpPr/>
          <p:nvPr/>
        </p:nvCxnSpPr>
        <p:spPr>
          <a:xfrm>
            <a:off x="3701168" y="3962569"/>
            <a:ext cx="480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06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113EC-C861-488F-A020-EF8FA65B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국제보건의료협력전문가트랙</a:t>
            </a:r>
            <a:r>
              <a:rPr lang="ko-KR" altLang="en-US" dirty="0"/>
              <a:t> 인증요건</a:t>
            </a:r>
            <a:r>
              <a:rPr lang="en-US" altLang="ko-KR" dirty="0"/>
              <a:t>(</a:t>
            </a:r>
            <a:r>
              <a:rPr lang="ko-KR" altLang="en-US" dirty="0" err="1"/>
              <a:t>비교과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5" name="내용 개체 틀 3">
            <a:extLst>
              <a:ext uri="{FF2B5EF4-FFF2-40B4-BE49-F238E27FC236}">
                <a16:creationId xmlns:a16="http://schemas.microsoft.com/office/drawing/2014/main" id="{56570572-07CD-4FD5-828A-5B57C1A54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548226"/>
              </p:ext>
            </p:extLst>
          </p:nvPr>
        </p:nvGraphicFramePr>
        <p:xfrm>
          <a:off x="803275" y="1520824"/>
          <a:ext cx="10693399" cy="4681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9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1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구분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상세 내역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주관기관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인증기준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1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외국어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TOEIC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TOEIC</a:t>
                      </a:r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위원회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850 </a:t>
                      </a:r>
                      <a:endParaRPr lang="en-US" altLang="ko-KR" sz="1400" b="0" i="0" u="none" strike="noStrike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개 이상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TOEFL(IBT)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ETS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100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TOEFL(CBT)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ETS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250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OPIC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ACTFL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100 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TOEIC Speaking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TOEIC</a:t>
                      </a:r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위원회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110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01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자격증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MOS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Microsoft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Core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개 이상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컴퓨터활용능력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대한상공회의소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급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173924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워드프로세서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대한상공회의소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급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6872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BLS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대한심폐소생협회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취득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147712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의료관광코디네이터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한국산업인력공단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취득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69355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보건교육사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보건복지부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취득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40617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간호사 면허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보건복지부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취득</a:t>
                      </a: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27637"/>
                  </a:ext>
                </a:extLst>
              </a:tr>
              <a:tr h="24901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기타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공모전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국제협력 관련 공모전 입상</a:t>
                      </a: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개 이상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59120"/>
                  </a:ext>
                </a:extLst>
              </a:tr>
              <a:tr h="4576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이화체" panose="02000300000000000000" pitchFamily="2" charset="-127"/>
                          <a:ea typeface="이화체" panose="02000300000000000000" pitchFamily="2" charset="-127"/>
                          <a:cs typeface="+mn-cs"/>
                        </a:rPr>
                        <a:t>봉사활동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이화체" panose="02000300000000000000" pitchFamily="2" charset="-127"/>
                        <a:ea typeface="이화체" panose="02000300000000000000" pitchFamily="2" charset="-127"/>
                        <a:cs typeface="+mn-cs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국제협력 관련 봉사활동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인턴십 또는 지역사회 다문화 기관 봉사 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40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시간 이상</a:t>
                      </a: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6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이화체" panose="02000300000000000000" pitchFamily="2" charset="-127"/>
                          <a:ea typeface="이화체" panose="02000300000000000000" pitchFamily="2" charset="-127"/>
                          <a:cs typeface="+mn-cs"/>
                        </a:rPr>
                        <a:t>해외활동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이화체" panose="02000300000000000000" pitchFamily="2" charset="-127"/>
                        <a:ea typeface="이화체" panose="02000300000000000000" pitchFamily="2" charset="-127"/>
                        <a:cs typeface="+mn-cs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국제교류 프로그램 참여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학생교류 프로그램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  <a:b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</a:br>
                      <a:r>
                        <a:rPr lang="ko-KR" alt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교수인솔해외학습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해외연수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인턴십 등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)</a:t>
                      </a:r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0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이화체" panose="02000300000000000000" pitchFamily="2" charset="-127"/>
                          <a:ea typeface="이화체" panose="02000300000000000000" pitchFamily="2" charset="-127"/>
                          <a:cs typeface="+mn-cs"/>
                        </a:rPr>
                        <a:t>기타활동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이화체" panose="02000300000000000000" pitchFamily="2" charset="-127"/>
                        <a:ea typeface="이화체" panose="02000300000000000000" pitchFamily="2" charset="-127"/>
                        <a:cs typeface="+mn-cs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병원 인턴십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학술대회 발표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논문 발표</a:t>
                      </a:r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정책토론회 참여</a:t>
                      </a: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8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82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113EC-C861-488F-A020-EF8FA65B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2025</a:t>
            </a:r>
            <a:r>
              <a:rPr lang="ko-KR" altLang="en-US" dirty="0"/>
              <a:t>학년도 </a:t>
            </a:r>
            <a:r>
              <a:rPr lang="en-US" altLang="ko-KR" dirty="0"/>
              <a:t>1</a:t>
            </a:r>
            <a:r>
              <a:rPr lang="ko-KR" altLang="en-US" dirty="0"/>
              <a:t>학기 </a:t>
            </a:r>
            <a:r>
              <a:rPr lang="en-US" altLang="ko-KR" dirty="0"/>
              <a:t>TELOS</a:t>
            </a:r>
            <a:r>
              <a:rPr lang="ko-KR" altLang="en-US" dirty="0"/>
              <a:t>트랙 신청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4078BBD2-024A-400E-A4E3-BC13A728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43" y="1524690"/>
            <a:ext cx="10688877" cy="3004178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/>
              <a:t>신청 기간</a:t>
            </a:r>
            <a:r>
              <a:rPr lang="en-US" altLang="ko-KR" sz="2800" b="1" dirty="0"/>
              <a:t>: </a:t>
            </a:r>
            <a:r>
              <a:rPr lang="en-US" altLang="ko-KR" sz="2800" b="1" dirty="0">
                <a:solidFill>
                  <a:srgbClr val="004529"/>
                </a:solidFill>
              </a:rPr>
              <a:t>2025. 3. 4.(</a:t>
            </a:r>
            <a:r>
              <a:rPr lang="ko-KR" altLang="en-US" sz="2800" b="1" dirty="0">
                <a:solidFill>
                  <a:srgbClr val="004529"/>
                </a:solidFill>
              </a:rPr>
              <a:t>화</a:t>
            </a:r>
            <a:r>
              <a:rPr lang="en-US" altLang="ko-KR" sz="2800" b="1" dirty="0">
                <a:solidFill>
                  <a:srgbClr val="004529"/>
                </a:solidFill>
              </a:rPr>
              <a:t>) ~ 4. 4.(</a:t>
            </a:r>
            <a:r>
              <a:rPr lang="ko-KR" altLang="en-US" sz="2800" b="1" dirty="0">
                <a:solidFill>
                  <a:srgbClr val="004529"/>
                </a:solidFill>
              </a:rPr>
              <a:t>금</a:t>
            </a:r>
            <a:r>
              <a:rPr lang="en-US" altLang="ko-KR" sz="2800" b="1" dirty="0">
                <a:solidFill>
                  <a:srgbClr val="004529"/>
                </a:solidFill>
              </a:rPr>
              <a:t>) 23:59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/>
              <a:t>신청 방법</a:t>
            </a:r>
            <a:r>
              <a:rPr lang="en-US" altLang="ko-KR" sz="2800" b="1" dirty="0"/>
              <a:t>: THE</a:t>
            </a:r>
            <a:r>
              <a:rPr lang="ko-KR" altLang="en-US" sz="2800" b="1" dirty="0"/>
              <a:t>포트폴리오</a:t>
            </a:r>
            <a:r>
              <a:rPr lang="en-US" altLang="ko-KR" sz="2800" b="1" dirty="0"/>
              <a:t>(the.ewha.ac.kr) </a:t>
            </a:r>
            <a:r>
              <a:rPr lang="ko-KR" altLang="en-US" sz="2800" b="1" dirty="0"/>
              <a:t>→ </a:t>
            </a:r>
            <a:r>
              <a:rPr lang="en-US" altLang="ko-KR" sz="2800" b="1" dirty="0"/>
              <a:t>THE</a:t>
            </a:r>
            <a:r>
              <a:rPr lang="ko-KR" altLang="en-US" sz="2800" b="1" dirty="0"/>
              <a:t>학습 </a:t>
            </a:r>
            <a:br>
              <a:rPr lang="en-US" altLang="ko-KR" sz="2800" b="1" dirty="0"/>
            </a:br>
            <a:r>
              <a:rPr lang="ko-KR" altLang="en-US" sz="2800" b="1" dirty="0"/>
              <a:t>→ 트랙관리 → 트랙신청관리 → 본인 전공에 따라 신청 가능한 </a:t>
            </a:r>
            <a:br>
              <a:rPr lang="en-US" altLang="ko-KR" sz="2800" b="1" dirty="0"/>
            </a:br>
            <a:r>
              <a:rPr lang="en-US" altLang="ko-KR" sz="2800" b="1" dirty="0"/>
              <a:t>    </a:t>
            </a:r>
            <a:r>
              <a:rPr lang="ko-KR" altLang="en-US" sz="2800" b="1" dirty="0"/>
              <a:t>트랙 확인 → 신청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57532F-10A6-4DBE-A4A5-2933CEAEA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284" y="4064926"/>
            <a:ext cx="1624138" cy="19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8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192A04-E09A-4C9F-986F-21552BC9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1E8FC-D748-4C1A-9DE1-855A49FB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66" y="1535349"/>
            <a:ext cx="10515600" cy="4597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4529"/>
                </a:solidFill>
              </a:rPr>
              <a:t>Q1. </a:t>
            </a:r>
            <a:r>
              <a:rPr lang="ko-KR" altLang="en-US" dirty="0">
                <a:solidFill>
                  <a:srgbClr val="004529"/>
                </a:solidFill>
              </a:rPr>
              <a:t>간호실무전문가트랙과 </a:t>
            </a:r>
            <a:r>
              <a:rPr lang="ko-KR" altLang="en-US" dirty="0" err="1">
                <a:solidFill>
                  <a:srgbClr val="004529"/>
                </a:solidFill>
              </a:rPr>
              <a:t>국제보건의료협력전문가트랙을</a:t>
            </a:r>
            <a:r>
              <a:rPr lang="ko-KR" altLang="en-US" dirty="0">
                <a:solidFill>
                  <a:srgbClr val="004529"/>
                </a:solidFill>
              </a:rPr>
              <a:t> </a:t>
            </a:r>
            <a:endParaRPr lang="en-US" altLang="ko-KR" dirty="0">
              <a:solidFill>
                <a:srgbClr val="004529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4529"/>
                </a:solidFill>
              </a:rPr>
              <a:t>       </a:t>
            </a:r>
            <a:r>
              <a:rPr lang="ko-KR" altLang="en-US" dirty="0">
                <a:solidFill>
                  <a:srgbClr val="004529"/>
                </a:solidFill>
              </a:rPr>
              <a:t>동시에 신청할 수 있나요</a:t>
            </a:r>
            <a:r>
              <a:rPr lang="en-US" altLang="ko-KR" dirty="0">
                <a:solidFill>
                  <a:srgbClr val="004529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endParaRPr lang="en-US" altLang="ko-KR" sz="12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A1. </a:t>
            </a:r>
            <a:r>
              <a:rPr lang="ko-KR" altLang="en-US" dirty="0">
                <a:sym typeface="Wingdings" panose="05000000000000000000" pitchFamily="2" charset="2"/>
              </a:rPr>
              <a:t>간호학전공 학생의 경우 간호실무전문가트랙만 신청 가능합니다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글로벌건강간호학전공 학생은 두 트랙 모두 신청 가능하나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각각의 인증 요건을 모두 충족하여야 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9379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192A04-E09A-4C9F-986F-21552BC9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1E8FC-D748-4C1A-9DE1-855A49FB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66" y="1535349"/>
            <a:ext cx="10515600" cy="4597545"/>
          </a:xfrm>
        </p:spPr>
        <p:txBody>
          <a:bodyPr>
            <a:noAutofit/>
          </a:bodyPr>
          <a:lstStyle/>
          <a:p>
            <a:r>
              <a:rPr lang="en-US" altLang="ko-KR" dirty="0">
                <a:solidFill>
                  <a:srgbClr val="004529"/>
                </a:solidFill>
              </a:rPr>
              <a:t>Q2. </a:t>
            </a:r>
            <a:r>
              <a:rPr lang="ko-KR" altLang="en-US" dirty="0">
                <a:solidFill>
                  <a:srgbClr val="004529"/>
                </a:solidFill>
              </a:rPr>
              <a:t>트랙을 이수하면 어떤 좋은 점이 있나요</a:t>
            </a:r>
            <a:r>
              <a:rPr lang="en-US" altLang="ko-KR" dirty="0">
                <a:solidFill>
                  <a:srgbClr val="004529"/>
                </a:solidFill>
              </a:rPr>
              <a:t>? </a:t>
            </a:r>
            <a:r>
              <a:rPr lang="ko-KR" altLang="en-US" dirty="0">
                <a:solidFill>
                  <a:srgbClr val="004529"/>
                </a:solidFill>
              </a:rPr>
              <a:t>취업에 도움이 되나요</a:t>
            </a:r>
            <a:r>
              <a:rPr lang="en-US" altLang="ko-KR" dirty="0">
                <a:solidFill>
                  <a:srgbClr val="004529"/>
                </a:solidFill>
              </a:rPr>
              <a:t>?</a:t>
            </a:r>
          </a:p>
          <a:p>
            <a:endParaRPr lang="en-US" altLang="ko-KR" sz="12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A2. </a:t>
            </a:r>
            <a:r>
              <a:rPr lang="ko-KR" altLang="en-US" dirty="0">
                <a:sym typeface="Wingdings" panose="05000000000000000000" pitchFamily="2" charset="2"/>
              </a:rPr>
              <a:t>트랙을 이수하면 </a:t>
            </a:r>
            <a:r>
              <a:rPr lang="ko-KR" altLang="en-US" dirty="0"/>
              <a:t>총장 명의의 트랙인증서를 받습니다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또한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실제 트랙을 이수하면서 수행하는 다양한 활동</a:t>
            </a:r>
            <a:r>
              <a:rPr lang="en-US" altLang="ko-KR" dirty="0">
                <a:sym typeface="Wingdings" panose="05000000000000000000" pitchFamily="2" charset="2"/>
              </a:rPr>
              <a:t>(BLS </a:t>
            </a:r>
            <a:r>
              <a:rPr lang="ko-KR" altLang="en-US" dirty="0">
                <a:sym typeface="Wingdings" panose="05000000000000000000" pitchFamily="2" charset="2"/>
              </a:rPr>
              <a:t>자격증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취득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외국어 공인 성적 등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이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sym typeface="Wingdings" panose="05000000000000000000" pitchFamily="2" charset="2"/>
              </a:rPr>
              <a:t>취업에 도움이 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무엇보다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각 트랙을 이수하면서 간호실무전문가와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/>
              <a:t>국제보건의료협력전문가의 역량을 키우는데 큰 도움이 될 것입니다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406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192A04-E09A-4C9F-986F-21552BC9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1E8FC-D748-4C1A-9DE1-855A49FB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66" y="1535349"/>
            <a:ext cx="10515600" cy="45975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4529"/>
                </a:solidFill>
              </a:rPr>
              <a:t>Q3. </a:t>
            </a:r>
            <a:r>
              <a:rPr lang="ko-KR" altLang="en-US" dirty="0">
                <a:solidFill>
                  <a:srgbClr val="004529"/>
                </a:solidFill>
              </a:rPr>
              <a:t>트랙 이수를 위한 요건 중 봉사활동이나 영어성적 등은 </a:t>
            </a:r>
            <a:endParaRPr lang="en-US" altLang="ko-KR" dirty="0">
              <a:solidFill>
                <a:srgbClr val="004529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4529"/>
                </a:solidFill>
              </a:rPr>
              <a:t>       </a:t>
            </a:r>
            <a:r>
              <a:rPr lang="ko-KR" altLang="en-US" dirty="0">
                <a:solidFill>
                  <a:srgbClr val="004529"/>
                </a:solidFill>
              </a:rPr>
              <a:t>트랙 신청 이후 활동만 인정이 되나요</a:t>
            </a:r>
            <a:r>
              <a:rPr lang="en-US" altLang="ko-KR" dirty="0">
                <a:solidFill>
                  <a:srgbClr val="004529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endParaRPr lang="en-US" altLang="ko-KR" sz="1200" dirty="0"/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A3. </a:t>
            </a:r>
            <a:r>
              <a:rPr lang="ko-KR" altLang="en-US" dirty="0">
                <a:sym typeface="Wingdings" panose="05000000000000000000" pitchFamily="2" charset="2"/>
              </a:rPr>
              <a:t>아닙니다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ko-KR" altLang="en-US" dirty="0">
                <a:sym typeface="Wingdings" panose="05000000000000000000" pitchFamily="2" charset="2"/>
              </a:rPr>
              <a:t>      트랙 신청 전 이수한 봉사활동이나 영어성적 등도 인정됩니다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입학 후 졸업 전까지의 모든 기간에 이루어진 비교과활동으로 </a:t>
            </a: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인증 신청을 할 수 있습니다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en-US" altLang="ko-KR" dirty="0"/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016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192A04-E09A-4C9F-986F-21552BC9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FAQ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1E8FC-D748-4C1A-9DE1-855A49FB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166" y="1535349"/>
            <a:ext cx="10515600" cy="45975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rgbClr val="004529"/>
                </a:solidFill>
              </a:rPr>
              <a:t>Q4. </a:t>
            </a:r>
            <a:r>
              <a:rPr lang="ko-KR" altLang="en-US" dirty="0">
                <a:solidFill>
                  <a:srgbClr val="004529"/>
                </a:solidFill>
              </a:rPr>
              <a:t>트랙을 이수하려면 얼마나 많은 시간을 할애해야 하나요</a:t>
            </a:r>
            <a:r>
              <a:rPr lang="en-US" altLang="ko-KR" dirty="0">
                <a:solidFill>
                  <a:srgbClr val="004529"/>
                </a:solidFill>
              </a:rPr>
              <a:t>? </a:t>
            </a:r>
          </a:p>
          <a:p>
            <a:pPr>
              <a:lnSpc>
                <a:spcPct val="100000"/>
              </a:lnSpc>
            </a:pPr>
            <a:endParaRPr lang="en-US" altLang="ko-KR" sz="1200" dirty="0">
              <a:solidFill>
                <a:srgbClr val="004529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A4. </a:t>
            </a:r>
            <a:r>
              <a:rPr lang="ko-KR" altLang="en-US" dirty="0">
                <a:sym typeface="Wingdings" panose="05000000000000000000" pitchFamily="2" charset="2"/>
              </a:rPr>
              <a:t>현재 간호대학에서 운영 중인 두 개의 트랙은 전공별 교육과정을 </a:t>
            </a: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ko-KR" altLang="en-US" dirty="0">
                <a:sym typeface="Wingdings" panose="05000000000000000000" pitchFamily="2" charset="2"/>
              </a:rPr>
              <a:t>      성실하게 이수하고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간호대학생으로서 취업 준비 등을 위해 </a:t>
            </a: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할애하는 정도의 노력으로 이수가 가능합니다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즉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큰 부담없이 다양한 활동에 대해 지원을 받으면서 </a:t>
            </a: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자신의 역량과 경력을 개발할 수 있는 좋은 기회라고 </a:t>
            </a: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     </a:t>
            </a:r>
            <a:r>
              <a:rPr lang="ko-KR" altLang="en-US" dirty="0">
                <a:sym typeface="Wingdings" panose="05000000000000000000" pitchFamily="2" charset="2"/>
              </a:rPr>
              <a:t>생각하시면 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76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407D07-92A3-4A6C-A497-62EA5F99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8FAD30-91F9-4ED8-9BBB-A8AE69E0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C81573-D8E1-4646-986E-5C7E8D52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53C920-3BAF-4B87-AFF4-9EA49B1FDA66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124DA6-321A-42E8-9796-46390D5B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6" b="73287"/>
          <a:stretch/>
        </p:blipFill>
        <p:spPr>
          <a:xfrm>
            <a:off x="0" y="6362950"/>
            <a:ext cx="12191999" cy="4950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799DA6B-7511-4F10-AA74-8888AD35C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08" y="6401241"/>
            <a:ext cx="3240002" cy="43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627622-8296-4838-94E3-F006B89246B5}"/>
              </a:ext>
            </a:extLst>
          </p:cNvPr>
          <p:cNvSpPr txBox="1"/>
          <p:nvPr/>
        </p:nvSpPr>
        <p:spPr>
          <a:xfrm>
            <a:off x="755073" y="2118913"/>
            <a:ext cx="10681854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>
                <a:solidFill>
                  <a:srgbClr val="004529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감사합니다</a:t>
            </a:r>
            <a:r>
              <a:rPr lang="en-US" altLang="ko-KR" sz="6000" dirty="0">
                <a:solidFill>
                  <a:srgbClr val="004529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.</a:t>
            </a:r>
            <a:endParaRPr lang="ko-KR" altLang="en-US" sz="6000" dirty="0">
              <a:solidFill>
                <a:srgbClr val="004529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B54A05A-B8E0-4160-991E-12110A02FCC1}"/>
              </a:ext>
            </a:extLst>
          </p:cNvPr>
          <p:cNvCxnSpPr/>
          <p:nvPr/>
        </p:nvCxnSpPr>
        <p:spPr>
          <a:xfrm>
            <a:off x="0" y="4322611"/>
            <a:ext cx="12192000" cy="0"/>
          </a:xfrm>
          <a:prstGeom prst="line">
            <a:avLst/>
          </a:prstGeom>
          <a:ln w="57150" cmpd="thickThin">
            <a:solidFill>
              <a:srgbClr val="00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8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407D07-92A3-4A6C-A497-62EA5F99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1E54EA5-8747-4003-B1BF-0A2E61C0A300}" type="datetimeFigureOut">
              <a:rPr lang="ko-KR" altLang="en-US" smtClean="0"/>
              <a:t>2025-03-19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8FAD30-91F9-4ED8-9BBB-A8AE69E0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C81573-D8E1-4646-986E-5C7E8D52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53C920-3BAF-4B87-AFF4-9EA49B1FDA66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124DA6-321A-42E8-9796-46390D5B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6" b="73287"/>
          <a:stretch/>
        </p:blipFill>
        <p:spPr>
          <a:xfrm>
            <a:off x="0" y="6362950"/>
            <a:ext cx="12191999" cy="4950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799DA6B-7511-4F10-AA74-8888AD35C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08" y="6401241"/>
            <a:ext cx="3240002" cy="43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627622-8296-4838-94E3-F006B89246B5}"/>
              </a:ext>
            </a:extLst>
          </p:cNvPr>
          <p:cNvSpPr txBox="1"/>
          <p:nvPr/>
        </p:nvSpPr>
        <p:spPr>
          <a:xfrm>
            <a:off x="755073" y="1063198"/>
            <a:ext cx="10681854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dirty="0">
                <a:solidFill>
                  <a:srgbClr val="004529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간호대학 </a:t>
            </a:r>
            <a:endParaRPr lang="en-US" altLang="ko-KR" sz="6000" dirty="0">
              <a:solidFill>
                <a:srgbClr val="004529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6000" dirty="0">
                <a:solidFill>
                  <a:srgbClr val="004529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TELOS</a:t>
            </a:r>
            <a:r>
              <a:rPr lang="ko-KR" altLang="en-US" sz="6000" dirty="0">
                <a:solidFill>
                  <a:srgbClr val="004529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트랙 설명회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B54A05A-B8E0-4160-991E-12110A02FCC1}"/>
              </a:ext>
            </a:extLst>
          </p:cNvPr>
          <p:cNvCxnSpPr/>
          <p:nvPr/>
        </p:nvCxnSpPr>
        <p:spPr>
          <a:xfrm>
            <a:off x="0" y="4322611"/>
            <a:ext cx="12192000" cy="0"/>
          </a:xfrm>
          <a:prstGeom prst="line">
            <a:avLst/>
          </a:prstGeom>
          <a:ln w="57150" cmpd="thickThin">
            <a:solidFill>
              <a:srgbClr val="00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113EC-C861-488F-A020-EF8FA65B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텔로스</a:t>
            </a:r>
            <a:r>
              <a:rPr lang="en-US" altLang="ko-KR" dirty="0"/>
              <a:t>(TELOS)</a:t>
            </a:r>
            <a:r>
              <a:rPr lang="ko-KR" altLang="en-US" dirty="0"/>
              <a:t>트랙이란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32D5ED4-7A0D-402B-8E18-028B0A58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43" y="1524690"/>
            <a:ext cx="10688877" cy="1714532"/>
          </a:xfrm>
        </p:spPr>
        <p:txBody>
          <a:bodyPr anchor="ctr"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dirty="0"/>
              <a:t>전공 내 특화된 트랙을 </a:t>
            </a:r>
            <a:r>
              <a:rPr lang="ko-KR" altLang="en-US" u="sng" dirty="0"/>
              <a:t>트랙지도교수의 관리</a:t>
            </a:r>
            <a:r>
              <a:rPr lang="ko-KR" altLang="en-US" dirty="0"/>
              <a:t>하에 체계적으로 이수하는 </a:t>
            </a:r>
            <a:br>
              <a:rPr lang="ko-KR" altLang="en-US" dirty="0"/>
            </a:br>
            <a:r>
              <a:rPr lang="ko-KR" altLang="en-US" u="sng" dirty="0">
                <a:solidFill>
                  <a:srgbClr val="004529"/>
                </a:solidFill>
              </a:rPr>
              <a:t>진로 맞춤형</a:t>
            </a:r>
            <a:r>
              <a:rPr lang="ko-KR" altLang="en-US" dirty="0"/>
              <a:t> 전공교육 학사제도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o-KR" altLang="en-US" dirty="0"/>
              <a:t>각 </a:t>
            </a:r>
            <a:r>
              <a:rPr lang="ko-KR" altLang="en-US" dirty="0" err="1"/>
              <a:t>트랙별</a:t>
            </a:r>
            <a:r>
              <a:rPr lang="ko-KR" altLang="en-US" dirty="0"/>
              <a:t> 설정 교과 및 </a:t>
            </a:r>
            <a:r>
              <a:rPr lang="ko-KR" altLang="en-US" dirty="0" err="1"/>
              <a:t>비교과</a:t>
            </a:r>
            <a:r>
              <a:rPr lang="ko-KR" altLang="en-US" dirty="0"/>
              <a:t> 과정을 모두 이수한 학생에게는 </a:t>
            </a:r>
            <a:br>
              <a:rPr lang="en-US" altLang="ko-KR" dirty="0"/>
            </a:br>
            <a:r>
              <a:rPr lang="ko-KR" altLang="en-US" b="1" u="sng" dirty="0">
                <a:solidFill>
                  <a:srgbClr val="004529"/>
                </a:solidFill>
              </a:rPr>
              <a:t>총장 명의의 트랙인증서</a:t>
            </a:r>
            <a:r>
              <a:rPr lang="ko-KR" altLang="en-US" dirty="0"/>
              <a:t> 발급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EBDFA-65FC-48C2-BE5D-2FB02AE401A8}"/>
              </a:ext>
            </a:extLst>
          </p:cNvPr>
          <p:cNvSpPr txBox="1"/>
          <p:nvPr/>
        </p:nvSpPr>
        <p:spPr>
          <a:xfrm>
            <a:off x="3621814" y="4226701"/>
            <a:ext cx="5112000" cy="1260000"/>
          </a:xfrm>
          <a:prstGeom prst="roundRect">
            <a:avLst/>
          </a:prstGeom>
          <a:noFill/>
          <a:ln w="57150">
            <a:solidFill>
              <a:srgbClr val="00462A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ko-KR" altLang="en-US" sz="2000" b="1" dirty="0"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37F23-702C-4807-8D47-E4E7055BE003}"/>
              </a:ext>
            </a:extLst>
          </p:cNvPr>
          <p:cNvSpPr txBox="1"/>
          <p:nvPr/>
        </p:nvSpPr>
        <p:spPr>
          <a:xfrm>
            <a:off x="809625" y="3640407"/>
            <a:ext cx="5112000" cy="1080000"/>
          </a:xfrm>
          <a:prstGeom prst="roundRect">
            <a:avLst/>
          </a:prstGeom>
          <a:solidFill>
            <a:srgbClr val="DEEBF7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전공별로 다양한 수요 맞춤형</a:t>
            </a:r>
            <a:endParaRPr lang="en-US" altLang="ko-KR" sz="2000" dirty="0"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/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교육과정 개발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FB2C5D-6857-47B6-AA89-2A33CF49CFEF}"/>
              </a:ext>
            </a:extLst>
          </p:cNvPr>
          <p:cNvSpPr txBox="1"/>
          <p:nvPr/>
        </p:nvSpPr>
        <p:spPr>
          <a:xfrm>
            <a:off x="6388102" y="3640407"/>
            <a:ext cx="5112000" cy="1080000"/>
          </a:xfrm>
          <a:prstGeom prst="roundRect">
            <a:avLst/>
          </a:prstGeom>
          <a:solidFill>
            <a:srgbClr val="FFE6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학생들의 자기주도적 학습과 </a:t>
            </a:r>
            <a:endParaRPr lang="en-US" altLang="ko-KR" sz="2000" dirty="0"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/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창의적 진로 탐색을 돕기 위한 제도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13AA67-9B84-4657-8635-DF53728343E7}"/>
              </a:ext>
            </a:extLst>
          </p:cNvPr>
          <p:cNvSpPr txBox="1"/>
          <p:nvPr/>
        </p:nvSpPr>
        <p:spPr>
          <a:xfrm>
            <a:off x="809625" y="4969902"/>
            <a:ext cx="5112000" cy="1080000"/>
          </a:xfrm>
          <a:prstGeom prst="roundRect">
            <a:avLst/>
          </a:prstGeom>
          <a:solidFill>
            <a:srgbClr val="DEE7D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최소 </a:t>
            </a:r>
            <a:r>
              <a:rPr lang="en-US" altLang="ko-KR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18</a:t>
            </a:r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학점 이상의 다양한 교과목과 </a:t>
            </a:r>
            <a:endParaRPr lang="en-US" altLang="ko-KR" sz="2000" dirty="0"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/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외국어</a:t>
            </a:r>
            <a:r>
              <a:rPr lang="en-US" altLang="ko-KR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, </a:t>
            </a:r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자격증</a:t>
            </a:r>
            <a:r>
              <a:rPr lang="en-US" altLang="ko-KR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, </a:t>
            </a:r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봉사활동</a:t>
            </a:r>
            <a:r>
              <a:rPr lang="en-US" altLang="ko-KR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, </a:t>
            </a:r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해외활동 등 </a:t>
            </a:r>
            <a:endParaRPr lang="en-US" altLang="ko-KR" sz="2000" dirty="0"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/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풍부한 </a:t>
            </a:r>
            <a:r>
              <a:rPr lang="ko-KR" altLang="en-US" sz="2000" dirty="0" err="1">
                <a:latin typeface="이화체" panose="02000300000000000000" pitchFamily="2" charset="-127"/>
                <a:ea typeface="이화체" panose="02000300000000000000" pitchFamily="2" charset="-127"/>
              </a:rPr>
              <a:t>비교과</a:t>
            </a:r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 활동으로 구성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0DFB35-0ECA-44A3-9D87-70C7A713BE79}"/>
              </a:ext>
            </a:extLst>
          </p:cNvPr>
          <p:cNvSpPr txBox="1"/>
          <p:nvPr/>
        </p:nvSpPr>
        <p:spPr>
          <a:xfrm>
            <a:off x="6388102" y="4969902"/>
            <a:ext cx="5112000" cy="1080000"/>
          </a:xfrm>
          <a:prstGeom prst="roundRect">
            <a:avLst/>
          </a:prstGeom>
          <a:solidFill>
            <a:srgbClr val="F8CBA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000" dirty="0">
                <a:latin typeface="이화체" panose="02000300000000000000" pitchFamily="2" charset="-127"/>
                <a:ea typeface="이화체" panose="02000300000000000000" pitchFamily="2" charset="-127"/>
              </a:rPr>
              <a:t>총장 명의의 트랙 인증서 수여</a:t>
            </a:r>
          </a:p>
        </p:txBody>
      </p:sp>
    </p:spTree>
    <p:extLst>
      <p:ext uri="{BB962C8B-B14F-4D97-AF65-F5344CB8AC3E}">
        <p14:creationId xmlns:p14="http://schemas.microsoft.com/office/powerpoint/2010/main" val="389893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113EC-C861-488F-A020-EF8FA65B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텔로스</a:t>
            </a:r>
            <a:r>
              <a:rPr lang="en-US" altLang="ko-KR" dirty="0"/>
              <a:t>(TELOS)</a:t>
            </a:r>
            <a:r>
              <a:rPr lang="ko-KR" altLang="en-US" dirty="0"/>
              <a:t>트랙의 유형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C116FD3B-4E75-41BA-A7A2-F011A402561A}"/>
              </a:ext>
            </a:extLst>
          </p:cNvPr>
          <p:cNvSpPr/>
          <p:nvPr/>
        </p:nvSpPr>
        <p:spPr>
          <a:xfrm>
            <a:off x="1001190" y="1186145"/>
            <a:ext cx="985858" cy="985858"/>
          </a:xfrm>
          <a:prstGeom prst="ellipse">
            <a:avLst/>
          </a:prstGeom>
          <a:solidFill>
            <a:srgbClr val="E57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41514-A430-410C-BE3F-9C639C7ECB79}"/>
              </a:ext>
            </a:extLst>
          </p:cNvPr>
          <p:cNvSpPr txBox="1"/>
          <p:nvPr/>
        </p:nvSpPr>
        <p:spPr>
          <a:xfrm>
            <a:off x="1210032" y="1248508"/>
            <a:ext cx="5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B92C05-8CC9-4B13-8F22-D74D22F267EA}"/>
              </a:ext>
            </a:extLst>
          </p:cNvPr>
          <p:cNvSpPr txBox="1"/>
          <p:nvPr/>
        </p:nvSpPr>
        <p:spPr>
          <a:xfrm>
            <a:off x="1034689" y="1696564"/>
            <a:ext cx="88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지식탐구</a:t>
            </a:r>
            <a:endParaRPr lang="en-US" altLang="ko-KR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Truth</a:t>
            </a:r>
            <a:endParaRPr lang="ko-KR" altLang="en-US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EAC33C0-9B22-46D5-A289-B74D7C8CE2DF}"/>
              </a:ext>
            </a:extLst>
          </p:cNvPr>
          <p:cNvCxnSpPr>
            <a:cxnSpLocks/>
          </p:cNvCxnSpPr>
          <p:nvPr/>
        </p:nvCxnSpPr>
        <p:spPr>
          <a:xfrm>
            <a:off x="1069023" y="1698650"/>
            <a:ext cx="828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>
            <a:extLst>
              <a:ext uri="{FF2B5EF4-FFF2-40B4-BE49-F238E27FC236}">
                <a16:creationId xmlns:a16="http://schemas.microsoft.com/office/drawing/2014/main" id="{C49C6923-3694-4075-8A3C-3413D2395F58}"/>
              </a:ext>
            </a:extLst>
          </p:cNvPr>
          <p:cNvSpPr/>
          <p:nvPr/>
        </p:nvSpPr>
        <p:spPr>
          <a:xfrm>
            <a:off x="1001190" y="2235660"/>
            <a:ext cx="985858" cy="985858"/>
          </a:xfrm>
          <a:prstGeom prst="ellipse">
            <a:avLst/>
          </a:prstGeom>
          <a:solidFill>
            <a:srgbClr val="EEA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B8885-C4E5-40B9-8885-8AD53A54D94F}"/>
              </a:ext>
            </a:extLst>
          </p:cNvPr>
          <p:cNvSpPr txBox="1"/>
          <p:nvPr/>
        </p:nvSpPr>
        <p:spPr>
          <a:xfrm>
            <a:off x="1210032" y="2298023"/>
            <a:ext cx="5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0F26B6-8995-4215-924F-A2DDD8C48860}"/>
              </a:ext>
            </a:extLst>
          </p:cNvPr>
          <p:cNvSpPr txBox="1"/>
          <p:nvPr/>
        </p:nvSpPr>
        <p:spPr>
          <a:xfrm>
            <a:off x="1034689" y="2746079"/>
            <a:ext cx="88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산학연계</a:t>
            </a:r>
            <a:endParaRPr lang="en-US" altLang="ko-KR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Education</a:t>
            </a:r>
            <a:endParaRPr lang="ko-KR" altLang="en-US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93E46D43-0C49-40DD-A22D-76807997B44C}"/>
              </a:ext>
            </a:extLst>
          </p:cNvPr>
          <p:cNvCxnSpPr>
            <a:cxnSpLocks/>
          </p:cNvCxnSpPr>
          <p:nvPr/>
        </p:nvCxnSpPr>
        <p:spPr>
          <a:xfrm>
            <a:off x="1069023" y="2748165"/>
            <a:ext cx="828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>
            <a:extLst>
              <a:ext uri="{FF2B5EF4-FFF2-40B4-BE49-F238E27FC236}">
                <a16:creationId xmlns:a16="http://schemas.microsoft.com/office/drawing/2014/main" id="{256BB96A-6A1C-4B7F-BDE5-BF9251FF157F}"/>
              </a:ext>
            </a:extLst>
          </p:cNvPr>
          <p:cNvSpPr/>
          <p:nvPr/>
        </p:nvSpPr>
        <p:spPr>
          <a:xfrm>
            <a:off x="1001190" y="3294694"/>
            <a:ext cx="985858" cy="985858"/>
          </a:xfrm>
          <a:prstGeom prst="ellipse">
            <a:avLst/>
          </a:prstGeom>
          <a:solidFill>
            <a:srgbClr val="F0C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7DBD63-2951-42B1-8646-B72D3F23AD57}"/>
              </a:ext>
            </a:extLst>
          </p:cNvPr>
          <p:cNvSpPr txBox="1"/>
          <p:nvPr/>
        </p:nvSpPr>
        <p:spPr>
          <a:xfrm>
            <a:off x="1210032" y="3357057"/>
            <a:ext cx="5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13A6F-7C8D-47E1-9A01-392380422C3A}"/>
              </a:ext>
            </a:extLst>
          </p:cNvPr>
          <p:cNvSpPr txBox="1"/>
          <p:nvPr/>
        </p:nvSpPr>
        <p:spPr>
          <a:xfrm>
            <a:off x="918793" y="3805113"/>
            <a:ext cx="111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글로벌리더</a:t>
            </a:r>
            <a:endParaRPr lang="en-US" altLang="ko-KR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Lead</a:t>
            </a:r>
            <a:endParaRPr lang="ko-KR" altLang="en-US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2FF00F19-1968-4634-8AD2-7877720A133C}"/>
              </a:ext>
            </a:extLst>
          </p:cNvPr>
          <p:cNvCxnSpPr>
            <a:cxnSpLocks/>
          </p:cNvCxnSpPr>
          <p:nvPr/>
        </p:nvCxnSpPr>
        <p:spPr>
          <a:xfrm>
            <a:off x="1069023" y="3807199"/>
            <a:ext cx="828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>
            <a:extLst>
              <a:ext uri="{FF2B5EF4-FFF2-40B4-BE49-F238E27FC236}">
                <a16:creationId xmlns:a16="http://schemas.microsoft.com/office/drawing/2014/main" id="{E8CAEE84-B253-4E2A-A44E-DC7D8E7E0EA1}"/>
              </a:ext>
            </a:extLst>
          </p:cNvPr>
          <p:cNvSpPr/>
          <p:nvPr/>
        </p:nvSpPr>
        <p:spPr>
          <a:xfrm>
            <a:off x="1001190" y="4344027"/>
            <a:ext cx="985858" cy="985858"/>
          </a:xfrm>
          <a:prstGeom prst="ellipse">
            <a:avLst/>
          </a:prstGeom>
          <a:solidFill>
            <a:srgbClr val="59B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D6A4B8-36E4-40BC-84D8-8225D143469A}"/>
              </a:ext>
            </a:extLst>
          </p:cNvPr>
          <p:cNvSpPr txBox="1"/>
          <p:nvPr/>
        </p:nvSpPr>
        <p:spPr>
          <a:xfrm>
            <a:off x="1210032" y="4406390"/>
            <a:ext cx="5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160A2A-F0F5-4EF8-BE92-F4511001835E}"/>
              </a:ext>
            </a:extLst>
          </p:cNvPr>
          <p:cNvSpPr txBox="1"/>
          <p:nvPr/>
        </p:nvSpPr>
        <p:spPr>
          <a:xfrm>
            <a:off x="1034689" y="4854446"/>
            <a:ext cx="88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개방융합</a:t>
            </a:r>
            <a:endParaRPr lang="en-US" altLang="ko-KR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Open</a:t>
            </a:r>
            <a:endParaRPr lang="ko-KR" altLang="en-US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F8D99CA-9A0E-43BC-A4AB-DA7C1CF80D58}"/>
              </a:ext>
            </a:extLst>
          </p:cNvPr>
          <p:cNvCxnSpPr>
            <a:cxnSpLocks/>
          </p:cNvCxnSpPr>
          <p:nvPr/>
        </p:nvCxnSpPr>
        <p:spPr>
          <a:xfrm>
            <a:off x="1069023" y="4856532"/>
            <a:ext cx="828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>
            <a:extLst>
              <a:ext uri="{FF2B5EF4-FFF2-40B4-BE49-F238E27FC236}">
                <a16:creationId xmlns:a16="http://schemas.microsoft.com/office/drawing/2014/main" id="{AEFDC18B-561B-4B03-840A-1C5FD91E21D4}"/>
              </a:ext>
            </a:extLst>
          </p:cNvPr>
          <p:cNvSpPr/>
          <p:nvPr/>
        </p:nvSpPr>
        <p:spPr>
          <a:xfrm>
            <a:off x="1001190" y="5375246"/>
            <a:ext cx="985858" cy="985858"/>
          </a:xfrm>
          <a:prstGeom prst="ellipse">
            <a:avLst/>
          </a:prstGeom>
          <a:solidFill>
            <a:srgbClr val="5CB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A9BA1E-BC2C-4E61-8E14-F2BC2CFCFF97}"/>
              </a:ext>
            </a:extLst>
          </p:cNvPr>
          <p:cNvSpPr txBox="1"/>
          <p:nvPr/>
        </p:nvSpPr>
        <p:spPr>
          <a:xfrm>
            <a:off x="1210032" y="5437609"/>
            <a:ext cx="568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2417A9-3835-4C60-87A9-B31A55FE3C65}"/>
              </a:ext>
            </a:extLst>
          </p:cNvPr>
          <p:cNvSpPr txBox="1"/>
          <p:nvPr/>
        </p:nvSpPr>
        <p:spPr>
          <a:xfrm>
            <a:off x="969777" y="5885665"/>
            <a:ext cx="101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자기설계</a:t>
            </a:r>
            <a:endParaRPr lang="en-US" altLang="ko-KR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Self-Design</a:t>
            </a:r>
            <a:endParaRPr lang="ko-KR" altLang="en-US" sz="1200" dirty="0">
              <a:solidFill>
                <a:schemeClr val="bg1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7B90B22E-E06A-41BB-A8BD-1E56CD1011B3}"/>
              </a:ext>
            </a:extLst>
          </p:cNvPr>
          <p:cNvCxnSpPr>
            <a:cxnSpLocks/>
          </p:cNvCxnSpPr>
          <p:nvPr/>
        </p:nvCxnSpPr>
        <p:spPr>
          <a:xfrm>
            <a:off x="1069023" y="5887751"/>
            <a:ext cx="8280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0F140E5-F7FA-40FD-AD77-7B7A57566F67}"/>
              </a:ext>
            </a:extLst>
          </p:cNvPr>
          <p:cNvSpPr txBox="1"/>
          <p:nvPr/>
        </p:nvSpPr>
        <p:spPr>
          <a:xfrm>
            <a:off x="2038032" y="1593675"/>
            <a:ext cx="9462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891"/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심화</a:t>
            </a:r>
            <a:r>
              <a:rPr lang="en-US" altLang="ko-KR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전공과목의 이수와 학부연구 수행을 통해 지식을 탐구하고 연구 역량을 갖춘 학문후속세대를 배출하는 것을 양성 목표로 함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935853-1F3C-4763-A9D1-F97958B65CC1}"/>
              </a:ext>
            </a:extLst>
          </p:cNvPr>
          <p:cNvSpPr txBox="1"/>
          <p:nvPr/>
        </p:nvSpPr>
        <p:spPr>
          <a:xfrm>
            <a:off x="2038032" y="2488678"/>
            <a:ext cx="946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891"/>
            <a:r>
              <a:rPr lang="ko-KR" altLang="en-US" sz="1400" dirty="0" err="1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코업</a:t>
            </a:r>
            <a:r>
              <a:rPr lang="en-US" altLang="ko-KR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(coop internship) </a:t>
            </a:r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학기 운영과 </a:t>
            </a:r>
            <a:r>
              <a:rPr lang="ko-KR" altLang="en-US" sz="1400" dirty="0" err="1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프리인턴십</a:t>
            </a:r>
            <a:r>
              <a:rPr lang="en-US" altLang="ko-KR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(free internship) </a:t>
            </a:r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및 </a:t>
            </a:r>
            <a:r>
              <a:rPr lang="ko-KR" altLang="en-US" sz="1400" dirty="0" err="1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애프터인턴십</a:t>
            </a:r>
            <a:r>
              <a:rPr lang="en-US" altLang="ko-KR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(after internship) </a:t>
            </a:r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교과목 개설 및 운영을 하여</a:t>
            </a:r>
            <a:endParaRPr lang="en-US" altLang="ko-KR" sz="1400" dirty="0">
              <a:solidFill>
                <a:prstClr val="black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defTabSz="336891"/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산업현장 친화형 전문가를 길러내는 것을 목표로 함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F4F3C5-3AD8-461B-9EE9-F32B9E82A644}"/>
              </a:ext>
            </a:extLst>
          </p:cNvPr>
          <p:cNvSpPr txBox="1"/>
          <p:nvPr/>
        </p:nvSpPr>
        <p:spPr>
          <a:xfrm>
            <a:off x="2038032" y="3644474"/>
            <a:ext cx="9462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891"/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전공과목</a:t>
            </a:r>
            <a:r>
              <a:rPr lang="en-US" altLang="ko-KR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 </a:t>
            </a:r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영어강의 이수와 글로벌 학기 이수를 통해 세계시민 역량을 갖춘 글로벌 리더를 양성하고자 함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B33442-48D6-4E1C-A07F-9BA6720BF8E6}"/>
              </a:ext>
            </a:extLst>
          </p:cNvPr>
          <p:cNvSpPr txBox="1"/>
          <p:nvPr/>
        </p:nvSpPr>
        <p:spPr>
          <a:xfrm>
            <a:off x="2038032" y="4606445"/>
            <a:ext cx="946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891"/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개별 학문이나 전공 간 개방 협력을 통한 융합 트랙을 제시하고 </a:t>
            </a:r>
            <a:r>
              <a:rPr lang="ko-KR" altLang="en-US" sz="1400" dirty="0" err="1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타전공</a:t>
            </a:r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 교과목 인정 확대를 통해</a:t>
            </a:r>
            <a:endParaRPr lang="en-US" altLang="ko-KR" sz="1400" dirty="0">
              <a:solidFill>
                <a:prstClr val="black"/>
              </a:solidFill>
              <a:latin typeface="이화체" panose="02000300000000000000" pitchFamily="2" charset="-127"/>
              <a:ea typeface="이화체" panose="02000300000000000000" pitchFamily="2" charset="-127"/>
            </a:endParaRPr>
          </a:p>
          <a:p>
            <a:pPr defTabSz="336891"/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창의융합 역량을 갖춘 지식융합 인재를 길러내는 것을 목표로 함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061C5F-369D-4670-B0F8-F4ED9B003EA4}"/>
              </a:ext>
            </a:extLst>
          </p:cNvPr>
          <p:cNvSpPr txBox="1"/>
          <p:nvPr/>
        </p:nvSpPr>
        <p:spPr>
          <a:xfrm>
            <a:off x="2038032" y="5642912"/>
            <a:ext cx="9462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6891"/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학생이 스스로 주도적으로 새로운 트랙을 개발하고 학생별로 특화된 교육 </a:t>
            </a:r>
            <a:r>
              <a:rPr lang="ko-KR" altLang="en-US" sz="1400" dirty="0" err="1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서비르를</a:t>
            </a:r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 제공받도록 함으로써 </a:t>
            </a:r>
            <a:br>
              <a:rPr lang="en-US" altLang="ko-KR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</a:br>
            <a:r>
              <a:rPr lang="ko-KR" altLang="en-US" sz="1400" dirty="0">
                <a:solidFill>
                  <a:prstClr val="black"/>
                </a:solidFill>
                <a:latin typeface="이화체" panose="02000300000000000000" pitchFamily="2" charset="-127"/>
                <a:ea typeface="이화체" panose="02000300000000000000" pitchFamily="2" charset="-127"/>
              </a:rPr>
              <a:t>자기주도적 혁신 인재를 양성하는 것을 목적으로 함</a:t>
            </a:r>
          </a:p>
        </p:txBody>
      </p:sp>
    </p:spTree>
    <p:extLst>
      <p:ext uri="{BB962C8B-B14F-4D97-AF65-F5344CB8AC3E}">
        <p14:creationId xmlns:p14="http://schemas.microsoft.com/office/powerpoint/2010/main" val="332298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CA05DF-AF81-4FC5-8133-2BD0539B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간호대학 </a:t>
            </a:r>
            <a:r>
              <a:rPr lang="en-US" altLang="ko-KR" dirty="0"/>
              <a:t>TELOS</a:t>
            </a:r>
            <a:r>
              <a:rPr lang="ko-KR" altLang="en-US" dirty="0"/>
              <a:t>트랙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2A02133-9875-473E-9697-0BD4366D4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65894"/>
              </p:ext>
            </p:extLst>
          </p:nvPr>
        </p:nvGraphicFramePr>
        <p:xfrm>
          <a:off x="1595437" y="1734963"/>
          <a:ext cx="9023680" cy="4045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1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1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90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>
                          <a:solidFill>
                            <a:schemeClr val="bg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>
                          <a:solidFill>
                            <a:schemeClr val="bg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글로벌건강간호학</a:t>
                      </a:r>
                      <a:endParaRPr lang="ko-KR" altLang="en-US" sz="2400" b="0" kern="0" spc="0" dirty="0">
                        <a:solidFill>
                          <a:schemeClr val="bg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83">
                <a:tc>
                  <a:txBody>
                    <a:bodyPr/>
                    <a:lstStyle/>
                    <a:p>
                      <a:pPr marL="342900" marR="0" indent="-342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간호실무전문가트랙</a:t>
                      </a:r>
                      <a:r>
                        <a:rPr lang="en-US" altLang="ko-KR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(O-</a:t>
                      </a: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개방융합형</a:t>
                      </a:r>
                      <a:r>
                        <a:rPr lang="en-US" altLang="ko-KR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)</a:t>
                      </a:r>
                    </a:p>
                    <a:p>
                      <a:pPr marL="342900" marR="0" indent="-342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간호학전공</a:t>
                      </a:r>
                      <a:r>
                        <a:rPr lang="en-US" altLang="ko-KR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글로벌건강간호학전공 모두 선택 가능</a:t>
                      </a:r>
                      <a:endParaRPr lang="en-US" altLang="ko-KR" sz="2000" b="0" kern="0" spc="0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marL="342900" marR="0" indent="-342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보건의료 현장에서 우수한 지식과 실무역량을 갖춘 간호실무 전문가 양성</a:t>
                      </a:r>
                      <a:endParaRPr lang="en-US" altLang="ko-KR" sz="2000" b="0" kern="0" spc="0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marL="342900" marR="0" indent="-342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altLang="ko-KR" sz="2000" b="0" kern="0" spc="0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marL="342900" marR="0" indent="-342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lang="ko-KR" altLang="en-US" sz="2000" b="0" kern="0" spc="0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00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000" b="0" kern="0" spc="0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국제보건의료협력전문가트랙</a:t>
                      </a:r>
                      <a:br>
                        <a:rPr lang="en-US" altLang="ko-KR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</a:br>
                      <a:r>
                        <a:rPr lang="en-US" altLang="ko-KR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(L-</a:t>
                      </a: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글로벌리더</a:t>
                      </a:r>
                      <a:r>
                        <a:rPr lang="en-US" altLang="ko-KR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)</a:t>
                      </a:r>
                    </a:p>
                    <a:p>
                      <a:pPr marL="342900" marR="0" indent="-342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글로벌건강간호학전공자만 선택</a:t>
                      </a:r>
                      <a:endParaRPr lang="en-US" altLang="ko-KR" sz="2000" b="0" kern="0" spc="0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marL="342900" marR="0" indent="-342900" algn="l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융합적 간호과학 지식의 학습과 현장경험을 통해 보건의료정책</a:t>
                      </a:r>
                      <a:r>
                        <a:rPr lang="en-US" altLang="ko-KR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  <a:br>
                        <a:rPr lang="en-US" altLang="ko-KR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</a:b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경영 및 행정 분야의 국제적 역량을</a:t>
                      </a:r>
                      <a:b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</a:br>
                      <a:r>
                        <a:rPr lang="ko-KR" altLang="en-US" sz="2000" b="0" kern="0" spc="0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갖춘 보건의료 전문인력 배출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00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5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07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113EC-C861-488F-A020-EF8FA65B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간호대학 </a:t>
            </a:r>
            <a:r>
              <a:rPr lang="en-US" altLang="ko-KR" dirty="0"/>
              <a:t>TELOS</a:t>
            </a:r>
            <a:r>
              <a:rPr lang="ko-KR" altLang="en-US" dirty="0"/>
              <a:t>트랙 </a:t>
            </a:r>
            <a:r>
              <a:rPr lang="en-US" altLang="ko-KR" sz="3600" dirty="0"/>
              <a:t>– </a:t>
            </a:r>
            <a:r>
              <a:rPr lang="ko-KR" altLang="en-US" sz="3600" dirty="0"/>
              <a:t>누가 신청해야 하나요</a:t>
            </a:r>
            <a:r>
              <a:rPr lang="en-US" altLang="ko-KR" sz="3600" dirty="0"/>
              <a:t>?</a:t>
            </a:r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32D5ED4-7A0D-402B-8E18-028B0A58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43" y="1524690"/>
            <a:ext cx="10688877" cy="3004178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+mn-ea"/>
              </a:rPr>
              <a:t>진로의 가이드라인이 필요한 간호대학 학생</a:t>
            </a:r>
            <a:endParaRPr lang="en-US" altLang="ko-KR" sz="28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+mn-ea"/>
              </a:rPr>
              <a:t>진로에 도움이 되는 교과과정과 비교과활동을 </a:t>
            </a:r>
            <a:br>
              <a:rPr lang="en-US" altLang="ko-KR" sz="2800" b="1" dirty="0">
                <a:latin typeface="+mn-ea"/>
              </a:rPr>
            </a:br>
            <a:r>
              <a:rPr lang="ko-KR" altLang="en-US" sz="2800" b="1" dirty="0">
                <a:latin typeface="+mn-ea"/>
              </a:rPr>
              <a:t>함께 이수하고 싶은 이화인</a:t>
            </a:r>
            <a:endParaRPr lang="en-US" altLang="ko-KR" sz="28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+mn-ea"/>
              </a:rPr>
              <a:t>총장 명의의 트랙인증서를 활용하여 취업을 준비하고 싶은 이화인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586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113EC-C861-488F-A020-EF8FA65B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간호실무전문가트랙 인증요건</a:t>
            </a:r>
            <a:r>
              <a:rPr lang="en-US" altLang="ko-KR" dirty="0"/>
              <a:t>(</a:t>
            </a:r>
            <a:r>
              <a:rPr lang="ko-KR" altLang="en-US" dirty="0"/>
              <a:t>교과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990F44AB-D059-41BB-ACD9-5007C9DA9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200809"/>
              </p:ext>
            </p:extLst>
          </p:nvPr>
        </p:nvGraphicFramePr>
        <p:xfrm>
          <a:off x="803275" y="1529264"/>
          <a:ext cx="10693399" cy="43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29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01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구분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학수번호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교과목명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학점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학년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학기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개설학과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인증 기준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11">
                <a:tc rowSpan="11"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필수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35597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세계보건의료와간호전문직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3.0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총 </a:t>
                      </a:r>
                      <a:r>
                        <a:rPr lang="en-US" altLang="ko-KR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19</a:t>
                      </a:r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학점</a:t>
                      </a:r>
                      <a:endParaRPr lang="en-US" altLang="ko-KR" sz="1600" b="0" u="none" strike="noStrike" dirty="0">
                        <a:solidFill>
                          <a:srgbClr val="00462A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이수</a:t>
                      </a:r>
                      <a:endParaRPr lang="en-US" altLang="ko-KR" sz="1600" b="0" u="none" strike="noStrike" dirty="0">
                        <a:solidFill>
                          <a:srgbClr val="00462A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algn="ctr" fontAlgn="ctr"/>
                      <a:endParaRPr lang="en-US" altLang="ko-KR" sz="1600" b="0" u="none" strike="noStrike" dirty="0">
                        <a:solidFill>
                          <a:srgbClr val="00462A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- </a:t>
                      </a:r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필수 교과목</a:t>
                      </a:r>
                      <a:endParaRPr lang="en-US" altLang="ko-KR" sz="1600" b="0" u="none" strike="noStrike" dirty="0">
                        <a:solidFill>
                          <a:srgbClr val="00462A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16</a:t>
                      </a:r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학점 이상 </a:t>
                      </a:r>
                      <a:br>
                        <a:rPr lang="en-US" altLang="ko-KR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</a:br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이수</a:t>
                      </a:r>
                      <a:endParaRPr lang="en-US" altLang="ko-KR" sz="1600" b="0" u="none" strike="noStrike" dirty="0">
                        <a:solidFill>
                          <a:srgbClr val="00462A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34924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기본간호학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Ⅰ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39134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기본간호학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Ⅱ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39132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기본간호학실습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50946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37244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임상간호실습입문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696948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34932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아동건강간호학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Ⅱ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실습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34938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지역사회건강간호학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Ⅱ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실습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34939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성인건강간호학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Ⅳ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실습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34940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간호관리학실습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34941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노인간호학실습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37462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자기주도선택실습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011">
                <a:tc rowSpan="4"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선택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33535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Global Nursing Issue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908833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37468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국제교류및협력사업실습</a:t>
                      </a:r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(</a:t>
                      </a:r>
                      <a:r>
                        <a:rPr lang="ko-KR" alt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캡스톤디자인</a:t>
                      </a:r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)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8624334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선택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37461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임상간호시뮬레이션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kern="120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  <a:cs typeface="+mn-cs"/>
                        </a:rPr>
                        <a:t>간호학부</a:t>
                      </a:r>
                      <a:endParaRPr lang="ko-KR" altLang="en-US" sz="1300" b="0" dirty="0">
                        <a:solidFill>
                          <a:srgbClr val="FF0000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904" marR="7904" marT="7904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42347"/>
                  </a:ext>
                </a:extLst>
              </a:tr>
              <a:tr h="27401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36605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보건의료정책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99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113EC-C861-488F-A020-EF8FA65B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간호실무전문가트랙 인증요건</a:t>
            </a:r>
            <a:r>
              <a:rPr lang="en-US" altLang="ko-KR" dirty="0"/>
              <a:t>(</a:t>
            </a:r>
            <a:r>
              <a:rPr lang="ko-KR" altLang="en-US" dirty="0" err="1"/>
              <a:t>비교과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2785D6C2-2BC8-42FE-9B3D-10F3F4B62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09406"/>
              </p:ext>
            </p:extLst>
          </p:nvPr>
        </p:nvGraphicFramePr>
        <p:xfrm>
          <a:off x="803275" y="1520825"/>
          <a:ext cx="10693399" cy="4392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0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0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구분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상세 내역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주관기관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인증기준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4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외국어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TOEIC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TOEIC</a:t>
                      </a:r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위원회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850 </a:t>
                      </a:r>
                      <a:endParaRPr lang="en-US" altLang="ko-KR" sz="1300" b="0" i="0" u="none" strike="noStrike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개 이상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TOEFL(IBT)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ETS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100 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TOEFL(CBT)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ETS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250 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OPIC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ACTFL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100 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TOEIC Speaking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TOEIC</a:t>
                      </a:r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위원회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110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04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자격증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BLS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대한심폐소생협회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취득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개 이상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04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기타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자격증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Microsoft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MOS Core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개 이상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59120"/>
                  </a:ext>
                </a:extLst>
              </a:tr>
              <a:tr h="305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이화체" panose="02000300000000000000" pitchFamily="2" charset="-127"/>
                          <a:ea typeface="이화체" panose="02000300000000000000" pitchFamily="2" charset="-127"/>
                          <a:cs typeface="+mn-cs"/>
                        </a:rPr>
                        <a:t>자격증</a:t>
                      </a: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이화체" panose="02000300000000000000" pitchFamily="2" charset="-127"/>
                        <a:ea typeface="이화체" panose="02000300000000000000" pitchFamily="2" charset="-127"/>
                        <a:cs typeface="+mn-cs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대한상공회의소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컴퓨터활용능력</a:t>
                      </a:r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 2</a:t>
                      </a:r>
                      <a:r>
                        <a:rPr lang="ko-KR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급</a:t>
                      </a: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이화체" panose="02000300000000000000" pitchFamily="2" charset="-127"/>
                          <a:ea typeface="이화체" panose="02000300000000000000" pitchFamily="2" charset="-127"/>
                          <a:cs typeface="+mn-cs"/>
                        </a:rPr>
                        <a:t>자격증</a:t>
                      </a: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이화체" panose="02000300000000000000" pitchFamily="2" charset="-127"/>
                        <a:ea typeface="이화체" panose="02000300000000000000" pitchFamily="2" charset="-127"/>
                        <a:cs typeface="+mn-cs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대한상공회의소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워드프로세서</a:t>
                      </a:r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 1</a:t>
                      </a:r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급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5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이화체" panose="02000300000000000000" pitchFamily="2" charset="-127"/>
                          <a:ea typeface="이화체" panose="02000300000000000000" pitchFamily="2" charset="-127"/>
                          <a:cs typeface="+mn-cs"/>
                        </a:rPr>
                        <a:t>자격증</a:t>
                      </a: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이화체" panose="02000300000000000000" pitchFamily="2" charset="-127"/>
                        <a:ea typeface="이화체" panose="02000300000000000000" pitchFamily="2" charset="-127"/>
                        <a:cs typeface="+mn-cs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한국산업인력공단</a:t>
                      </a: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의료관광코디네이터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81445"/>
                  </a:ext>
                </a:extLst>
              </a:tr>
              <a:tr h="305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수상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전공 및 트랙 관련 공모전 입상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043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봉사활동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전공 및 트랙 관련 봉사활동 </a:t>
                      </a:r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40</a:t>
                      </a:r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시간 이상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89" marR="6689" marT="6689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70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기타활동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병원 인턴십 이수</a:t>
                      </a:r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(</a:t>
                      </a:r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해부실습 포함</a:t>
                      </a:r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),  </a:t>
                      </a:r>
                    </a:p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학술대회 포스터 및 구두발표</a:t>
                      </a:r>
                      <a:r>
                        <a:rPr lang="en-US" altLang="ko-KR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, </a:t>
                      </a:r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정책토론회 참여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6689" marR="6689" marT="6689" marB="0" anchor="ctr"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44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E113EC-C861-488F-A020-EF8FA65B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국제보건의료협력전문가트랙</a:t>
            </a:r>
            <a:r>
              <a:rPr lang="ko-KR" altLang="en-US" dirty="0"/>
              <a:t> 인증요건</a:t>
            </a:r>
            <a:r>
              <a:rPr lang="en-US" altLang="ko-KR" dirty="0"/>
              <a:t>(</a:t>
            </a:r>
            <a:r>
              <a:rPr lang="ko-KR" altLang="en-US" dirty="0"/>
              <a:t>교과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4" name="내용 개체 틀 6">
            <a:extLst>
              <a:ext uri="{FF2B5EF4-FFF2-40B4-BE49-F238E27FC236}">
                <a16:creationId xmlns:a16="http://schemas.microsoft.com/office/drawing/2014/main" id="{F1B48527-F539-45E5-A982-BFAB15EB3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588965"/>
              </p:ext>
            </p:extLst>
          </p:nvPr>
        </p:nvGraphicFramePr>
        <p:xfrm>
          <a:off x="803275" y="1520825"/>
          <a:ext cx="10693399" cy="4392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29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6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구분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학수번호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교과목명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학점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학년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학기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개설학과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인증 기준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51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교양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10575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사회봉사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Ⅰ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1.0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-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-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학생처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총 </a:t>
                      </a:r>
                      <a:r>
                        <a:rPr lang="en-US" altLang="ko-KR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15</a:t>
                      </a:r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학점</a:t>
                      </a:r>
                      <a:endParaRPr lang="en-US" altLang="ko-KR" sz="1600" b="0" u="none" strike="noStrike" dirty="0">
                        <a:solidFill>
                          <a:srgbClr val="00462A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algn="ctr" fontAlgn="ctr"/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이수</a:t>
                      </a:r>
                      <a:endParaRPr lang="en-US" altLang="ko-KR" sz="1600" b="0" u="none" strike="noStrike" dirty="0">
                        <a:solidFill>
                          <a:srgbClr val="00462A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- </a:t>
                      </a:r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전공 교과목</a:t>
                      </a:r>
                      <a:endParaRPr lang="en-US" altLang="ko-KR" sz="1600" b="0" u="none" strike="noStrike" dirty="0">
                        <a:solidFill>
                          <a:srgbClr val="00462A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  <a:p>
                      <a:pPr algn="ctr" fontAlgn="ctr"/>
                      <a:r>
                        <a:rPr lang="en-US" altLang="ko-KR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14</a:t>
                      </a:r>
                      <a:r>
                        <a:rPr lang="ko-KR" altLang="en-US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학점 </a:t>
                      </a:r>
                      <a:br>
                        <a:rPr lang="en-US" altLang="ko-KR" sz="1600" b="0" u="none" strike="noStrike" dirty="0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</a:br>
                      <a:r>
                        <a:rPr lang="ko-KR" altLang="en-US" sz="1600" b="0" u="none" strike="noStrike">
                          <a:solidFill>
                            <a:srgbClr val="00462A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이수</a:t>
                      </a:r>
                      <a:endParaRPr lang="en-US" altLang="ko-KR" sz="1600" b="0" u="none" strike="noStrike">
                        <a:solidFill>
                          <a:srgbClr val="00462A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5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10578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사회봉사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Ⅱ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1.0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-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-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학생처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전공기초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37426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통일과다문화사회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2.0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51">
                <a:tc rowSpan="8"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전공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37464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Introduction of Global Health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50946"/>
                  </a:ext>
                </a:extLst>
              </a:tr>
              <a:tr h="3660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37466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Global Healthcare in</a:t>
                      </a: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 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Nursing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396678"/>
                  </a:ext>
                </a:extLst>
              </a:tr>
              <a:tr h="3660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33535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Global Nursing Issues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371342"/>
                  </a:ext>
                </a:extLst>
              </a:tr>
              <a:tr h="36605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37468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국제교류및협력사업실습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(</a:t>
                      </a:r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캡스톤디자인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)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4696948"/>
                  </a:ext>
                </a:extLst>
              </a:tr>
              <a:tr h="36605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36604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보건의료법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5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37470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300" b="0" kern="120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  <a:cs typeface="+mn-cs"/>
                        </a:rPr>
                        <a:t>Epidemiology in Global</a:t>
                      </a:r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 Health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05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36605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보건의료정책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051">
                <a:tc vMerge="1"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37462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자기주도선택실습</a:t>
                      </a:r>
                    </a:p>
                  </a:txBody>
                  <a:tcPr marL="180000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1.5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4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b="0" dirty="0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err="1">
                          <a:solidFill>
                            <a:schemeClr val="tx1"/>
                          </a:solidFill>
                          <a:latin typeface="이화체" panose="02000300000000000000" pitchFamily="2" charset="-127"/>
                          <a:ea typeface="이화체" panose="02000300000000000000" pitchFamily="2" charset="-127"/>
                        </a:rPr>
                        <a:t>간호학부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이화체" panose="02000300000000000000" pitchFamily="2" charset="-127"/>
                        <a:ea typeface="이화체" panose="02000300000000000000" pitchFamily="2" charset="-127"/>
                      </a:endParaRPr>
                    </a:p>
                  </a:txBody>
                  <a:tcPr marL="7904" marR="7904" marT="790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060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1024</Words>
  <Application>Microsoft Office PowerPoint</Application>
  <PresentationFormat>와이드스크린</PresentationFormat>
  <Paragraphs>384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이화체</vt:lpstr>
      <vt:lpstr>Arial</vt:lpstr>
      <vt:lpstr>Wingdings</vt:lpstr>
      <vt:lpstr>Office 테마</vt:lpstr>
      <vt:lpstr>PowerPoint 프레젠테이션</vt:lpstr>
      <vt:lpstr>PowerPoint 프레젠테이션</vt:lpstr>
      <vt:lpstr>텔로스(TELOS)트랙이란?</vt:lpstr>
      <vt:lpstr>텔로스(TELOS)트랙의 유형</vt:lpstr>
      <vt:lpstr>간호대학 TELOS트랙</vt:lpstr>
      <vt:lpstr>간호대학 TELOS트랙 – 누가 신청해야 하나요?</vt:lpstr>
      <vt:lpstr>간호실무전문가트랙 인증요건(교과)</vt:lpstr>
      <vt:lpstr>간호실무전문가트랙 인증요건(비교과)</vt:lpstr>
      <vt:lpstr>국제보건의료협력전문가트랙 인증요건(교과)</vt:lpstr>
      <vt:lpstr>국제보건의료협력전문가트랙 인증요건(비교과)</vt:lpstr>
      <vt:lpstr>2025학년도 1학기 TELOS트랙 신청</vt:lpstr>
      <vt:lpstr>FAQ</vt:lpstr>
      <vt:lpstr>FAQ</vt:lpstr>
      <vt:lpstr>FAQ</vt:lpstr>
      <vt:lpstr>FAQ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Author</cp:lastModifiedBy>
  <cp:revision>71</cp:revision>
  <cp:lastPrinted>2025-01-14T01:16:55Z</cp:lastPrinted>
  <dcterms:created xsi:type="dcterms:W3CDTF">2025-01-09T01:37:12Z</dcterms:created>
  <dcterms:modified xsi:type="dcterms:W3CDTF">2025-03-19T02:03:40Z</dcterms:modified>
</cp:coreProperties>
</file>